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63"/>
  </p:notesMasterIdLst>
  <p:sldIdLst>
    <p:sldId id="256" r:id="rId2"/>
    <p:sldId id="286" r:id="rId3"/>
    <p:sldId id="645" r:id="rId4"/>
    <p:sldId id="663" r:id="rId5"/>
    <p:sldId id="691" r:id="rId6"/>
    <p:sldId id="672" r:id="rId7"/>
    <p:sldId id="577" r:id="rId8"/>
    <p:sldId id="578" r:id="rId9"/>
    <p:sldId id="679" r:id="rId10"/>
    <p:sldId id="680" r:id="rId11"/>
    <p:sldId id="654" r:id="rId12"/>
    <p:sldId id="580" r:id="rId13"/>
    <p:sldId id="581" r:id="rId14"/>
    <p:sldId id="682" r:id="rId15"/>
    <p:sldId id="683" r:id="rId16"/>
    <p:sldId id="681" r:id="rId17"/>
    <p:sldId id="673" r:id="rId18"/>
    <p:sldId id="582" r:id="rId19"/>
    <p:sldId id="585" r:id="rId20"/>
    <p:sldId id="586" r:id="rId21"/>
    <p:sldId id="684" r:id="rId22"/>
    <p:sldId id="685" r:id="rId23"/>
    <p:sldId id="686" r:id="rId24"/>
    <p:sldId id="687" r:id="rId25"/>
    <p:sldId id="587" r:id="rId26"/>
    <p:sldId id="588" r:id="rId27"/>
    <p:sldId id="589" r:id="rId28"/>
    <p:sldId id="590" r:id="rId29"/>
    <p:sldId id="688" r:id="rId30"/>
    <p:sldId id="591" r:id="rId31"/>
    <p:sldId id="593" r:id="rId32"/>
    <p:sldId id="655" r:id="rId33"/>
    <p:sldId id="656" r:id="rId34"/>
    <p:sldId id="657" r:id="rId35"/>
    <p:sldId id="594" r:id="rId36"/>
    <p:sldId id="595" r:id="rId37"/>
    <p:sldId id="651" r:id="rId38"/>
    <p:sldId id="652" r:id="rId39"/>
    <p:sldId id="653" r:id="rId40"/>
    <p:sldId id="598" r:id="rId41"/>
    <p:sldId id="659" r:id="rId42"/>
    <p:sldId id="639" r:id="rId43"/>
    <p:sldId id="638" r:id="rId44"/>
    <p:sldId id="599" r:id="rId45"/>
    <p:sldId id="642" r:id="rId46"/>
    <p:sldId id="689" r:id="rId47"/>
    <p:sldId id="660" r:id="rId48"/>
    <p:sldId id="661" r:id="rId49"/>
    <p:sldId id="690" r:id="rId50"/>
    <p:sldId id="643" r:id="rId51"/>
    <p:sldId id="600" r:id="rId52"/>
    <p:sldId id="312" r:id="rId53"/>
    <p:sldId id="313" r:id="rId54"/>
    <p:sldId id="535" r:id="rId55"/>
    <p:sldId id="635" r:id="rId56"/>
    <p:sldId id="637" r:id="rId57"/>
    <p:sldId id="692" r:id="rId58"/>
    <p:sldId id="694" r:id="rId59"/>
    <p:sldId id="695" r:id="rId60"/>
    <p:sldId id="696" r:id="rId61"/>
    <p:sldId id="373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01" autoAdjust="0"/>
    <p:restoredTop sz="94660"/>
  </p:normalViewPr>
  <p:slideViewPr>
    <p:cSldViewPr snapToGrid="0">
      <p:cViewPr varScale="1">
        <p:scale>
          <a:sx n="82" d="100"/>
          <a:sy n="82" d="100"/>
        </p:scale>
        <p:origin x="19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5-11-27T10:41:20.8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27957 12898 58 0,'-2'6'245'0,"-3"-2"9"0,5-4 4 0,0 0 5 0,-8 0 0 0,0-1-1 0,-2-2-1 0,8 1-88 0,-6-1-116 0,8 3-64 0,-10-1-50 0,10 1-34 0,-8-3-26 0,1 3-14 0,7 0-9 16,-13 0-43-16,5 3-54 0,-4-3-9 0,-1 1 3 0,5 2 24 0,-4-1 32 0,4 1 23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A0117-19DE-4756-B8F4-457350E696AD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90E6F-A999-4EA1-A43A-040FE885F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1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EBA144E0-5F83-491C-B241-FD6068BB84B2}" type="slidenum">
              <a:rPr lang="en-US" altLang="en-US" sz="1200" baseline="0"/>
              <a:pPr eaLnBrk="1" hangingPunct="1"/>
              <a:t>8</a:t>
            </a:fld>
            <a:endParaRPr lang="en-US" altLang="en-US" sz="1200" baseline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pr5-08.cpp</a:t>
            </a:r>
          </a:p>
        </p:txBody>
      </p:sp>
    </p:spTree>
    <p:extLst>
      <p:ext uri="{BB962C8B-B14F-4D97-AF65-F5344CB8AC3E}">
        <p14:creationId xmlns:p14="http://schemas.microsoft.com/office/powerpoint/2010/main" val="37376855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6AD3704-437B-46EA-B9BA-8466FDAA8E4A}" type="slidenum">
              <a:rPr lang="en-US" altLang="en-US" sz="1200" baseline="0"/>
              <a:pPr eaLnBrk="1" hangingPunct="1"/>
              <a:t>36</a:t>
            </a:fld>
            <a:endParaRPr lang="en-US" altLang="en-US" sz="1200" baseline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881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BB7090-A06B-4944-943D-725063933EC7}" type="slidenum">
              <a:rPr lang="en-US" altLang="en-US" sz="1200" baseline="0"/>
              <a:pPr eaLnBrk="1" hangingPunct="1"/>
              <a:t>40</a:t>
            </a:fld>
            <a:endParaRPr lang="en-US" altLang="en-US" sz="1200" baseline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pr5-14.cpp</a:t>
            </a:r>
          </a:p>
        </p:txBody>
      </p:sp>
    </p:spTree>
    <p:extLst>
      <p:ext uri="{BB962C8B-B14F-4D97-AF65-F5344CB8AC3E}">
        <p14:creationId xmlns:p14="http://schemas.microsoft.com/office/powerpoint/2010/main" val="2397360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CFAB9E0-D781-4B4A-BC3E-B2DE625D410C}" type="slidenum">
              <a:rPr lang="en-US" altLang="en-US" sz="1200" baseline="0"/>
              <a:pPr eaLnBrk="1" hangingPunct="1"/>
              <a:t>44</a:t>
            </a:fld>
            <a:endParaRPr lang="en-US" altLang="en-US" sz="1200" baseline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pr5-15.cpp</a:t>
            </a:r>
          </a:p>
        </p:txBody>
      </p:sp>
    </p:spTree>
    <p:extLst>
      <p:ext uri="{BB962C8B-B14F-4D97-AF65-F5344CB8AC3E}">
        <p14:creationId xmlns:p14="http://schemas.microsoft.com/office/powerpoint/2010/main" val="3101908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4B48A24-FD9F-44B6-BE05-74900531507C}" type="slidenum">
              <a:rPr lang="en-US" altLang="en-US" sz="1200" baseline="0"/>
              <a:pPr eaLnBrk="1" hangingPunct="1"/>
              <a:t>54</a:t>
            </a:fld>
            <a:endParaRPr lang="en-US" altLang="en-US" sz="1200" baseline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pr3-34.cpp</a:t>
            </a:r>
          </a:p>
        </p:txBody>
      </p:sp>
    </p:spTree>
    <p:extLst>
      <p:ext uri="{BB962C8B-B14F-4D97-AF65-F5344CB8AC3E}">
        <p14:creationId xmlns:p14="http://schemas.microsoft.com/office/powerpoint/2010/main" val="1994864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A724F75-7A72-49C4-A790-40C8B02F0FF0}" type="slidenum">
              <a:rPr lang="en-US" altLang="en-US" sz="1200" baseline="0"/>
              <a:pPr eaLnBrk="1" hangingPunct="1"/>
              <a:t>13</a:t>
            </a:fld>
            <a:endParaRPr lang="en-US" altLang="en-US" sz="1200" baseline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pr5-09.cpp</a:t>
            </a:r>
          </a:p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87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915DA56-7DC5-4071-9ABE-C616B8FB4D99}" type="slidenum">
              <a:rPr lang="en-US" altLang="en-US" sz="1200" baseline="0"/>
              <a:pPr eaLnBrk="1" hangingPunct="1"/>
              <a:t>20</a:t>
            </a:fld>
            <a:endParaRPr lang="en-US" altLang="en-US" sz="1200" baseline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pr5-10.cpp</a:t>
            </a:r>
          </a:p>
        </p:txBody>
      </p:sp>
    </p:spTree>
    <p:extLst>
      <p:ext uri="{BB962C8B-B14F-4D97-AF65-F5344CB8AC3E}">
        <p14:creationId xmlns:p14="http://schemas.microsoft.com/office/powerpoint/2010/main" val="3191684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AD645C2-4803-4BF3-98C5-D5A7248F210A}" type="slidenum">
              <a:rPr lang="en-US" altLang="en-US" sz="1200" baseline="0"/>
              <a:pPr eaLnBrk="1" hangingPunct="1"/>
              <a:t>25</a:t>
            </a:fld>
            <a:endParaRPr lang="en-US" altLang="en-US" sz="1200" baseline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5000"/>
              </a:lnSpc>
            </a:pPr>
            <a:endParaRPr lang="en-US" altLang="en-US"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152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CCBF6A6C-7515-48D4-B548-D9ACE2A18537}" type="slidenum">
              <a:rPr lang="en-US" altLang="en-US" sz="1200" baseline="0"/>
              <a:pPr eaLnBrk="1" hangingPunct="1"/>
              <a:t>26</a:t>
            </a:fld>
            <a:endParaRPr lang="en-US" altLang="en-US" sz="1200" baseline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081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2001CC3-7B6C-4766-9C6A-2094C2276E54}" type="slidenum">
              <a:rPr lang="en-US" altLang="en-US" sz="1200" baseline="0"/>
              <a:pPr eaLnBrk="1" hangingPunct="1"/>
              <a:t>27</a:t>
            </a:fld>
            <a:endParaRPr lang="en-US" altLang="en-US" sz="1200" baseline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Courier New" panose="02070309020205020404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735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27C3AB9-E48D-473C-86E0-143809ACB712}" type="slidenum">
              <a:rPr lang="en-US" altLang="en-US" sz="1200" baseline="0"/>
              <a:pPr eaLnBrk="1" hangingPunct="1"/>
              <a:t>28</a:t>
            </a:fld>
            <a:endParaRPr lang="en-US" altLang="en-US" sz="1200" baseline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pr5-12.cpp</a:t>
            </a:r>
          </a:p>
        </p:txBody>
      </p:sp>
    </p:spTree>
    <p:extLst>
      <p:ext uri="{BB962C8B-B14F-4D97-AF65-F5344CB8AC3E}">
        <p14:creationId xmlns:p14="http://schemas.microsoft.com/office/powerpoint/2010/main" val="40697770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72AA34A-BED6-467F-B98E-81B34905DCE1}" type="slidenum">
              <a:rPr lang="en-US" altLang="en-US" sz="1200" baseline="0"/>
              <a:pPr eaLnBrk="1" hangingPunct="1"/>
              <a:t>30</a:t>
            </a:fld>
            <a:endParaRPr lang="en-US" altLang="en-US" sz="1200" baseline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7009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CF94CD2-6CE0-4DA1-8F0D-8B18E63A402E}" type="slidenum">
              <a:rPr lang="en-US" altLang="en-US" sz="1200" baseline="0"/>
              <a:pPr eaLnBrk="1" hangingPunct="1"/>
              <a:t>35</a:t>
            </a:fld>
            <a:endParaRPr lang="en-US" altLang="en-US" sz="1200" baseline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Courier New" panose="02070309020205020404" pitchFamily="49" charset="0"/>
              </a:rPr>
              <a:t>See pr5-13.cpp</a:t>
            </a:r>
          </a:p>
        </p:txBody>
      </p:sp>
    </p:spTree>
    <p:extLst>
      <p:ext uri="{BB962C8B-B14F-4D97-AF65-F5344CB8AC3E}">
        <p14:creationId xmlns:p14="http://schemas.microsoft.com/office/powerpoint/2010/main" val="249856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C346-EFA1-EBFD-3C6A-6742B9E7F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8C63A-BC06-241E-244B-BAA5C97A1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0483-B1D2-5488-E800-82128C15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B776E-C12B-F82E-3F66-C7B111CF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F577-1C9E-2E93-2950-D458333F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CE7E-5768-E9B0-73A3-D39CD8FB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74387-3C40-F4DB-6178-691BA1FE1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97516-998F-4997-719F-50D83B4A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EEAD-FB68-F58C-AB2E-60136E30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C5A1E-0ABB-0607-7122-C70C2738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9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B4BAE-06AD-4C91-9517-06EC9107D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D4702-4E6F-EC31-59D3-42F45C24E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6DC9F-88CB-4B21-0E6E-BD0F0EC0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39B38-78F7-0C1A-3511-70313B7C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6464-32DA-5677-E78D-DFC073FF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8C63-958F-5C3B-B63A-93E1D1DC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D1F2-255D-94BC-6D87-E00A370B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2C8A-DFF6-63FB-3FE6-632FF6BA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11/27/2025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7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904-F03B-15A7-5AD7-7219F6F6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14697-14FB-0A36-481D-8070C1A2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CA28B-FEBB-74E3-B8D1-E8F2F9BD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DF2E-81DF-4557-982E-D895ACF6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1BDB-E7E6-C553-3C7C-10AF32A5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9B9E-AE37-CE92-18C5-EC6A7755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1C644-9A23-D18C-52F6-3A7654EDE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5E0FA-8822-8F03-A860-E2C650218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D73F4-4626-A0F1-971E-51C5E17D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B4057-461F-085D-24A7-8F45A711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A343C-170F-4EF1-C5F7-A6E4F55A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2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F98B-34A5-4F2D-F36F-3D3D4534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1BDC8-718C-685F-6C22-305429BA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E6736-6DA0-0B59-31E4-5F51FE3D5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134F7-7631-E26C-E20A-AD286D11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D5094-E791-44BE-F264-97A2B5AB0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DBF06-E1D4-009B-7C05-78E32074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D1C96-1EEA-B29D-83DE-3531817A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79AD3-E2E2-42AF-A91E-57C8CADF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F292-D0BF-C663-1759-734F2180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7698A-C8F2-772A-6C40-DB3E950F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D1587-6418-EA5E-287E-982909C9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BF529-1E6C-3999-4B81-F82333A0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F9EE9-47B4-1833-3F36-072631D9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757CB-58CC-DBC8-9222-028497CF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CBDFF-5C96-8FA4-682D-97196D5D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6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B7DF-1EF0-9DEA-5A66-F8D2647F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DB00-0389-637A-E41F-6ACCBC62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C5B1F-9202-D012-C40F-1DBB686B5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3A4B4-5958-B35B-D570-2FAB89CE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A8890-0715-7208-30A6-8622DC08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31AEE-BC6B-4967-C953-92AADBE2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8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1E3C-E3EE-CBB7-6521-79706122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0AA54-CDA0-7970-9B77-A0DD75FEF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FA711-CEBE-1D21-9209-47211D6F5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EF31C-2715-4868-BC08-227B6621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CA11D-47E4-20AB-F599-9D12B2C2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32883-2C45-761D-D978-C79BB9AB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5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2EB59-7F18-45CA-7520-0848D8CF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B360-FA3B-AAF7-AF93-F8286F839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5F0EE-361C-2938-81AD-7EBD07B98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0FE8E-D457-CA7E-2CB9-8F1537C4C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06CD9-F670-C5B0-8F3E-59BDCB1A4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9F60-57F9-E45D-4872-DE9289B55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440" y="871631"/>
            <a:ext cx="6507479" cy="2768609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900" b="1" cap="none" noProof="1"/>
              <a:t>Fundamental Of Structured Programming</a:t>
            </a:r>
            <a:br>
              <a:rPr lang="en-US" altLang="en-US" sz="3900" b="1" cap="none" noProof="1"/>
            </a:br>
            <a:r>
              <a:rPr lang="en-US" sz="3900" b="1" cap="none" noProof="1"/>
              <a:t>Lecture </a:t>
            </a:r>
            <a:r>
              <a:rPr lang="en-US" sz="3900" b="1" noProof="1"/>
              <a:t>8</a:t>
            </a:r>
            <a:br>
              <a:rPr lang="en-US" sz="3900" b="1" dirty="0"/>
            </a:br>
            <a:endParaRPr lang="en-US" sz="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6EF5F-62E3-7AB3-C685-AC98A507E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3880" y="4789616"/>
            <a:ext cx="7818119" cy="2068383"/>
          </a:xfrm>
        </p:spPr>
        <p:txBody>
          <a:bodyPr anchor="t">
            <a:normAutofit fontScale="70000" lnSpcReduction="20000"/>
          </a:bodyPr>
          <a:lstStyle/>
          <a:p>
            <a:pPr algn="ctr"/>
            <a:r>
              <a:rPr lang="en-US" sz="4100" b="1" spc="30" dirty="0">
                <a:latin typeface="+mj-lt"/>
                <a:ea typeface="+mj-ea"/>
                <a:cs typeface="+mj-cs"/>
              </a:rPr>
              <a:t>By </a:t>
            </a:r>
          </a:p>
          <a:p>
            <a:pPr algn="ctr"/>
            <a:r>
              <a:rPr lang="en-US" sz="4200" b="1" spc="30" dirty="0">
                <a:latin typeface="+mj-lt"/>
                <a:ea typeface="+mj-ea"/>
                <a:cs typeface="+mj-cs"/>
              </a:rPr>
              <a:t>Dr. Ahmed Yousry 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Lecturer, Computer Science Department,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Faculty of computers and artificial intelligence, </a:t>
            </a:r>
            <a:r>
              <a:rPr lang="en-US" altLang="en-US" sz="4200" b="1" spc="30" dirty="0" err="1">
                <a:latin typeface="+mj-lt"/>
                <a:ea typeface="+mj-ea"/>
                <a:cs typeface="+mj-cs"/>
              </a:rPr>
              <a:t>benha</a:t>
            </a:r>
            <a:r>
              <a:rPr lang="en-US" altLang="en-US" sz="4200" b="1" spc="30" dirty="0">
                <a:latin typeface="+mj-lt"/>
                <a:ea typeface="+mj-ea"/>
                <a:cs typeface="+mj-cs"/>
              </a:rPr>
              <a:t> university</a:t>
            </a:r>
          </a:p>
          <a:p>
            <a:endParaRPr lang="en-US" dirty="0"/>
          </a:p>
        </p:txBody>
      </p:sp>
      <p:pic>
        <p:nvPicPr>
          <p:cNvPr id="4" name="Google Shape;537;p11">
            <a:extLst>
              <a:ext uri="{FF2B5EF4-FFF2-40B4-BE49-F238E27FC236}">
                <a16:creationId xmlns:a16="http://schemas.microsoft.com/office/drawing/2014/main" id="{0FA6EC01-7B3D-CFD0-A3CC-CCE779A459C6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3191" cy="5699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10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C78BF-E830-D39F-8D7E-643EBD03C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sum number from 1 to 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47DDFF-CEBB-8BE4-7B37-8F96FAB10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66" y="1399982"/>
            <a:ext cx="8417992" cy="45265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03A0F1-2615-62CE-D745-7DFDBB5C2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088" y="1833914"/>
            <a:ext cx="10777687" cy="160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28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B2E21-CF31-7E96-BE03-6B037399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E1F45-6FC0-1A85-5E1D-CFBC9AE28A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a do-while loop in C++ that calculates the sum of user-entered numbers until the user  enters 0 to stop: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DF0FB-C502-C022-5FF2-A468E2D35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320" y="1773414"/>
            <a:ext cx="6791720" cy="51566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04F0BF4-1AFB-B92E-E6BA-EFFA841056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959" y="3212032"/>
            <a:ext cx="4881401" cy="292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98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Example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3429000"/>
            <a:ext cx="1905000" cy="258532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dirty="0"/>
              <a:t>Enter number: 5</a:t>
            </a:r>
          </a:p>
          <a:p>
            <a:r>
              <a:rPr lang="en-US" dirty="0"/>
              <a:t>Enter number: 6</a:t>
            </a:r>
          </a:p>
          <a:p>
            <a:r>
              <a:rPr lang="en-US" dirty="0"/>
              <a:t>Enter number: 8</a:t>
            </a:r>
          </a:p>
          <a:p>
            <a:r>
              <a:rPr lang="en-US" dirty="0"/>
              <a:t>Enter number: 45</a:t>
            </a:r>
          </a:p>
          <a:p>
            <a:r>
              <a:rPr lang="en-US" dirty="0"/>
              <a:t>Enter number: -1</a:t>
            </a:r>
          </a:p>
          <a:p>
            <a:r>
              <a:rPr lang="en-US" dirty="0"/>
              <a:t>from 1 to 25:  3</a:t>
            </a:r>
          </a:p>
          <a:p>
            <a:r>
              <a:rPr lang="en-US" dirty="0"/>
              <a:t>from 26 to 40:  0</a:t>
            </a:r>
          </a:p>
          <a:p>
            <a:r>
              <a:rPr lang="en-US" dirty="0"/>
              <a:t>from 41 to 50:  1</a:t>
            </a:r>
          </a:p>
          <a:p>
            <a:r>
              <a:rPr lang="en-US" dirty="0"/>
              <a:t>Out of range: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3F091D-E90A-4C29-B3FF-2E09FF87D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0"/>
            <a:ext cx="8534400" cy="673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0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Menu-Driven Program Example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{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// code to display menu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// and perform actions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cout &lt;&lt; "Another choice? (Y/N) ";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while (choice =='Y'||choice =='y');</a:t>
            </a:r>
          </a:p>
          <a:p>
            <a:pPr marL="0" indent="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 could be written as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toupper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(choice) == 'Y');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as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tolower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(choice) == 'y');</a:t>
            </a:r>
          </a:p>
        </p:txBody>
      </p:sp>
    </p:spTree>
    <p:extLst>
      <p:ext uri="{BB962C8B-B14F-4D97-AF65-F5344CB8AC3E}">
        <p14:creationId xmlns:p14="http://schemas.microsoft.com/office/powerpoint/2010/main" val="82510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8EAE4-6C5F-3969-27D2-6A8E5E24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52B86-DC96-B3BB-5535-0E2171072E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F655E-EFBE-BF0D-5375-436EC9FDA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9285"/>
            <a:ext cx="5544324" cy="5612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5452D8-0CDA-EB34-9BA0-7A750A37D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280" y="1109284"/>
            <a:ext cx="6632657" cy="57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44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150DAD-3186-1EA5-6452-0E5B6F4F6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Output </a:t>
            </a:r>
          </a:p>
        </p:txBody>
      </p:sp>
      <p:pic>
        <p:nvPicPr>
          <p:cNvPr id="4" name="Content Placeholder 3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12B7A3EA-2492-0795-683D-401F4ACA0F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400" y="182880"/>
            <a:ext cx="6446520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053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A23A-DB49-DF6E-2259-D6873B6E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8A07F0-B2C5-15FE-1BCA-E5970BCE6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1" y="0"/>
            <a:ext cx="9144000" cy="68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234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4" name="Rectangle 308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B2E1B-3684-A36D-2EF7-5727F40E11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648" b="32112"/>
          <a:stretch>
            <a:fillRect/>
          </a:stretch>
        </p:blipFill>
        <p:spPr>
          <a:xfrm>
            <a:off x="0" y="1282"/>
            <a:ext cx="12191999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3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The for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 for counter-controlled loop.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Format: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for(initialization; test; update)</a:t>
            </a:r>
          </a:p>
          <a:p>
            <a:pPr marL="457200" lvl="1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statement; // or block in { }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semicolon after 3rd expression or after the ”)”.</a:t>
            </a:r>
          </a:p>
          <a:p>
            <a:endParaRPr lang="en-US" dirty="0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D8AF30C-E2CD-185B-49B4-B1083E826D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2" r="2866"/>
          <a:stretch/>
        </p:blipFill>
        <p:spPr bwMode="auto">
          <a:xfrm>
            <a:off x="5810490" y="0"/>
            <a:ext cx="638150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166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for Loop -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for(initialization; test; update)</a:t>
            </a:r>
          </a:p>
          <a:p>
            <a:pPr marL="457200" lvl="1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statement; // or block in { }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 initialization.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test expression :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true, execute statement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false, terminate loop execution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 update, then re-evaluate test expression</a:t>
            </a:r>
            <a:r>
              <a:rPr lang="en-US" altLang="en-US" dirty="0"/>
              <a:t>.</a:t>
            </a:r>
          </a:p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78ECB22-ECD7-E952-BE9A-BD037E87B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279" y="1219200"/>
            <a:ext cx="3372321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71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: Shape 2073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2" y="0"/>
            <a:ext cx="12192000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554C44F0-F390-48A8-974F-CAC9A33F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418" y="493509"/>
            <a:ext cx="11165080" cy="58328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verb ing and to | Baamboozle - Baamboozle | The Most Fun Classroom Games!">
            <a:extLst>
              <a:ext uri="{FF2B5EF4-FFF2-40B4-BE49-F238E27FC236}">
                <a16:creationId xmlns:a16="http://schemas.microsoft.com/office/drawing/2014/main" id="{C7274339-515D-E73E-DF38-85EBD067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3104"/>
          <a:stretch/>
        </p:blipFill>
        <p:spPr bwMode="auto">
          <a:xfrm>
            <a:off x="680483" y="655576"/>
            <a:ext cx="10849145" cy="55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35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latin typeface="Courier New" panose="02070309020205020404" pitchFamily="49" charset="0"/>
              </a:rPr>
              <a:t>for</a:t>
            </a:r>
            <a:r>
              <a:rPr lang="en-US" altLang="en-US"/>
              <a:t> Loop </a:t>
            </a:r>
            <a:r>
              <a:rPr lang="en-US" altLang="en-US">
                <a:solidFill>
                  <a:srgbClr val="FF0000"/>
                </a:solidFill>
              </a:rPr>
              <a:t>Example</a:t>
            </a:r>
            <a:endParaRPr lang="en-US" altLang="en-US" dirty="0">
              <a:solidFill>
                <a:srgbClr val="FF0000"/>
              </a:solidFill>
              <a:latin typeface="Courier New" panose="02070309020205020404" pitchFamily="49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200400" y="2133600"/>
            <a:ext cx="7162800" cy="3124200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 sum = 0, num;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(num = 1; num &lt;= 10; num++)</a:t>
            </a:r>
          </a:p>
          <a:p>
            <a:pPr lvl="1" eaLnBrk="1" hangingPunct="1">
              <a:lnSpc>
                <a:spcPct val="85000"/>
              </a:lnSpc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+= num;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cout &lt;&lt; "Sum of numbers 1 – 10 is "</a:t>
            </a:r>
          </a:p>
          <a:p>
            <a:pPr lvl="1" eaLnBrk="1" hangingPunct="1">
              <a:lnSpc>
                <a:spcPct val="85000"/>
              </a:lnSpc>
              <a:buFontTx/>
              <a:buNone/>
            </a:pPr>
            <a:r>
              <a:rPr lang="en-US" altLang="en-US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&lt;&lt; sum &lt;&lt; endl;</a:t>
            </a:r>
          </a:p>
        </p:txBody>
      </p:sp>
    </p:spTree>
    <p:extLst>
      <p:ext uri="{BB962C8B-B14F-4D97-AF65-F5344CB8AC3E}">
        <p14:creationId xmlns:p14="http://schemas.microsoft.com/office/powerpoint/2010/main" val="391777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28750-5C66-539E-D5E2-83FFD78C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print number </a:t>
            </a:r>
          </a:p>
        </p:txBody>
      </p:sp>
      <p:pic>
        <p:nvPicPr>
          <p:cNvPr id="4" name="Content Placeholder 3" descr="A computer code with text&#10;&#10;AI-generated content may be incorrect.">
            <a:extLst>
              <a:ext uri="{FF2B5EF4-FFF2-40B4-BE49-F238E27FC236}">
                <a16:creationId xmlns:a16="http://schemas.microsoft.com/office/drawing/2014/main" id="{AE1B4C8C-00FB-C2C2-4F3B-A2FA530EF1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11795760" cy="4526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9D6B4A-8C08-FEBA-C6F8-04058294657A}"/>
              </a:ext>
            </a:extLst>
          </p:cNvPr>
          <p:cNvSpPr txBox="1"/>
          <p:nvPr/>
        </p:nvSpPr>
        <p:spPr>
          <a:xfrm>
            <a:off x="4918710" y="4290806"/>
            <a:ext cx="6648450" cy="1918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</a:t>
            </a:r>
            <a:r>
              <a:rPr lang="en-US" sz="36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Output</a:t>
            </a:r>
            <a:r>
              <a:rPr lang="en-US" sz="32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Counting from 1 to 5 using a for loop: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1 2 3 4 5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66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CE12-3920-8E9D-5D42-57190617E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Picture 4" descr="A computer code with text&#10;&#10;AI-generated content may be incorrect.">
            <a:extLst>
              <a:ext uri="{FF2B5EF4-FFF2-40B4-BE49-F238E27FC236}">
                <a16:creationId xmlns:a16="http://schemas.microsoft.com/office/drawing/2014/main" id="{955331F0-62FE-F7A7-7E0D-BDF2336E2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1341120"/>
            <a:ext cx="10454639" cy="44554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6B46581-3F30-525D-3AE7-DD216EF4C7C2}"/>
              </a:ext>
            </a:extLst>
          </p:cNvPr>
          <p:cNvSpPr txBox="1"/>
          <p:nvPr/>
        </p:nvSpPr>
        <p:spPr>
          <a:xfrm>
            <a:off x="4960620" y="4746463"/>
            <a:ext cx="6233160" cy="1463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Counting down from 5 to 1 using a for loop: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    5 4 3 2 1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89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4D1919-4CF5-FB1D-D380-FCD49C114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Sum number from 1 to 10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D2C019C-293E-D37A-A0BE-FDDB4E3BAF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219200"/>
            <a:ext cx="10323518" cy="53035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AEE7DD-F749-09C4-5B11-6B5579566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9446" y="2003149"/>
            <a:ext cx="7005229" cy="121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41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2228E-D092-69E1-9FF9-CC3290801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program that calculates the sum of 10 numbers entered by the user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42F0FA-961A-7AEE-DAD8-AF486CE88C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1"/>
            <a:ext cx="8446205" cy="56387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4ADC6A-7407-1E7B-39AF-4EBCC3D776FD}"/>
              </a:ext>
            </a:extLst>
          </p:cNvPr>
          <p:cNvSpPr txBox="1"/>
          <p:nvPr/>
        </p:nvSpPr>
        <p:spPr>
          <a:xfrm>
            <a:off x="5745480" y="1578262"/>
            <a:ext cx="88392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Output</a:t>
            </a: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2 5 3 7 1 4 6 8 9 10</a:t>
            </a:r>
          </a:p>
          <a:p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The sum of the 10 numbers is: 55</a:t>
            </a:r>
          </a:p>
        </p:txBody>
      </p:sp>
    </p:spTree>
    <p:extLst>
      <p:ext uri="{BB962C8B-B14F-4D97-AF65-F5344CB8AC3E}">
        <p14:creationId xmlns:p14="http://schemas.microsoft.com/office/powerpoint/2010/main" val="2616128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for Loop Modifications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Initialization and update code can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contain more than one statement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Separate the statements with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commas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marL="457200" lvl="1" indent="0"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(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 = 0,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&lt;= 10;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</a:p>
          <a:p>
            <a:pPr marL="457200" lvl="1" indent="0"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sum +=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omit initialization if already done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 = 0,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1;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for (;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&lt;= 10;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sum +=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endParaRPr lang="en-US" altLang="en-US" dirty="0"/>
          </a:p>
          <a:p>
            <a:pPr marL="457200" lvl="1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74618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More for Loop Modifications 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omit update if done in loop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(sum = 0,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1;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&lt;= 10;)</a:t>
            </a:r>
          </a:p>
          <a:p>
            <a:pPr marL="0" indent="0">
              <a:buNone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sum +=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++;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omit test – may cause an infinite loop </a:t>
            </a:r>
          </a:p>
          <a:p>
            <a:pPr marL="457200" lvl="1" indent="0">
              <a:buNone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for (sum = 0,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1; ;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</a:p>
          <a:p>
            <a:pPr marL="457200" lvl="1" indent="0">
              <a:buNone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sum += </a:t>
            </a:r>
            <a:r>
              <a:rPr lang="en-US" altLang="en-US" sz="32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</a:t>
            </a: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8698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Sentinels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sentinel: value in a list of values that indicates 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of the list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Special value that cannot be confused with a valid value, e.g., -999 for a test score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terminate input when user may not know 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values will be entered</a:t>
            </a:r>
          </a:p>
        </p:txBody>
      </p:sp>
    </p:spTree>
    <p:extLst>
      <p:ext uri="{BB962C8B-B14F-4D97-AF65-F5344CB8AC3E}">
        <p14:creationId xmlns:p14="http://schemas.microsoft.com/office/powerpoint/2010/main" val="621917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Sentinel Example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total = 0;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cout &lt;&lt; "Enter points earned "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&lt;&lt; "(or -1 to quit): ";</a:t>
            </a:r>
          </a:p>
          <a:p>
            <a:pPr marL="0" indent="0">
              <a:buNone/>
            </a:pP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&gt;&gt; points;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while(points != -1)//-1 is the sentinel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total += points;  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cout &lt;&lt;"Enter points earned: ";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&gt;&gt; points;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	</a:t>
            </a:r>
          </a:p>
        </p:txBody>
      </p:sp>
    </p:spTree>
    <p:extLst>
      <p:ext uri="{BB962C8B-B14F-4D97-AF65-F5344CB8AC3E}">
        <p14:creationId xmlns:p14="http://schemas.microsoft.com/office/powerpoint/2010/main" val="26938808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CA7D5-A183-A1C6-7FAD-8AF8CCD84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9CEB7-751B-0540-D9E0-41EAB138A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B8AB0B28-642A-6F83-ECE6-629C00B2F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60" y="-1"/>
            <a:ext cx="8016240" cy="67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8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1E834-C031-2B63-F91C-DABA5F312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00370-487E-EADE-6306-D2633A809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044" y="1219200"/>
            <a:ext cx="10509956" cy="53149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many exclamation marks does the next program part write</a:t>
            </a:r>
            <a:r>
              <a:rPr lang="en-US" sz="200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r>
              <a:rPr lang="en-US" sz="200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for (</a:t>
            </a:r>
            <a:r>
              <a:rPr lang="en-US" sz="2000" kern="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=2; </a:t>
            </a:r>
            <a:r>
              <a:rPr lang="en-US" sz="2000" kern="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&lt;5; </a:t>
            </a:r>
            <a:r>
              <a:rPr lang="en-US" sz="2000" kern="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sz="200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--) </a:t>
            </a:r>
            <a:r>
              <a:rPr lang="en-US" sz="2000" kern="0" dirty="0" err="1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cout</a:t>
            </a:r>
            <a:r>
              <a:rPr lang="en-US" sz="2000" kern="0" dirty="0">
                <a:solidFill>
                  <a:srgbClr val="000000"/>
                </a:solidFill>
                <a:latin typeface="Courier New" panose="02070309020205020404" pitchFamily="49" charset="0"/>
                <a:ea typeface="Times New Roman" panose="02020603050405020304" pitchFamily="18" charset="0"/>
                <a:cs typeface="Arial" panose="020B0604020202020204" pitchFamily="34" charset="0"/>
              </a:rPr>
              <a:t> &lt;&lt; "!";</a:t>
            </a:r>
            <a:endParaRPr lang="en-US" sz="20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04775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None</a:t>
            </a:r>
          </a:p>
          <a:p>
            <a:pPr indent="104775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   One.</a:t>
            </a:r>
            <a:endParaRPr lang="en-US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04775">
              <a:lnSpc>
                <a:spcPct val="107000"/>
              </a:lnSpc>
              <a:spcAft>
                <a:spcPts val="800"/>
              </a:spcAft>
              <a:buFont typeface="+mj-lt"/>
              <a:buAutoNum type="alphaUcPeriod"/>
              <a:tabLst>
                <a:tab pos="914400" algn="l"/>
              </a:tabLst>
            </a:pPr>
            <a:r>
              <a:rPr lang="en-US" sz="18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   Infinitely many</a:t>
            </a: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AutoNum type="arabicPeriod" startAt="2"/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What is the output of the following code :  int main()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{ int num = 9;  if (num&lt;0);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  num= -num ;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  <a:tabLst>
                <a:tab pos="914400" algn="l"/>
              </a:tabLst>
            </a:pP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r>
              <a:rPr lang="en-US" sz="2000" dirty="0" err="1">
                <a:solidFill>
                  <a:srgbClr val="000000"/>
                </a:solidFill>
                <a:cs typeface="Arial" panose="020B0604020202020204" pitchFamily="34" charset="0"/>
              </a:rPr>
              <a:t>cout</a:t>
            </a:r>
            <a:r>
              <a:rPr lang="en-US" sz="2000" dirty="0">
                <a:solidFill>
                  <a:srgbClr val="000000"/>
                </a:solidFill>
                <a:cs typeface="Arial" panose="020B0604020202020204" pitchFamily="34" charset="0"/>
              </a:rPr>
              <a:t>&lt;&lt; num; return 0 ;  }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9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 0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-9</a:t>
            </a:r>
          </a:p>
          <a:p>
            <a:pPr marL="800100" lvl="1" indent="-342900">
              <a:lnSpc>
                <a:spcPct val="107000"/>
              </a:lnSpc>
              <a:buFont typeface="+mj-lt"/>
              <a:buAutoNum type="alphaUcPeriod"/>
            </a:pPr>
            <a:r>
              <a:rPr lang="en-US" sz="1800" dirty="0">
                <a:solidFill>
                  <a:srgbClr val="000000"/>
                </a:solidFill>
                <a:cs typeface="Arial" panose="020B0604020202020204" pitchFamily="34" charset="0"/>
              </a:rPr>
              <a:t>Syntax error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63557-6D41-15FB-A2E2-5B9BF43A9A4E}"/>
              </a:ext>
            </a:extLst>
          </p:cNvPr>
          <p:cNvSpPr txBox="1"/>
          <p:nvPr/>
        </p:nvSpPr>
        <p:spPr>
          <a:xfrm>
            <a:off x="413966" y="2971800"/>
            <a:ext cx="1949855" cy="457200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F82753-0634-A66F-50CE-122E7107EA21}"/>
              </a:ext>
            </a:extLst>
          </p:cNvPr>
          <p:cNvSpPr txBox="1"/>
          <p:nvPr/>
        </p:nvSpPr>
        <p:spPr>
          <a:xfrm>
            <a:off x="550164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35A0FF-E15B-41A0-FF43-D7FE1191B41A}"/>
              </a:ext>
            </a:extLst>
          </p:cNvPr>
          <p:cNvSpPr txBox="1"/>
          <p:nvPr/>
        </p:nvSpPr>
        <p:spPr>
          <a:xfrm>
            <a:off x="413966" y="5638800"/>
            <a:ext cx="1784485" cy="368138"/>
          </a:xfrm>
          <a:prstGeom prst="rect">
            <a:avLst/>
          </a:prstGeom>
          <a:noFill/>
          <a:ln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25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/>
          </a:bodyPr>
          <a:lstStyle/>
          <a:p>
            <a:r>
              <a:rPr lang="en-US" altLang="en-US" dirty="0"/>
              <a:t>Deciding Which Loop to Use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while: pretest loop (loop body may not be executed at all)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do-while: post test loop (loop body will always be executed at least once)</a:t>
            </a:r>
          </a:p>
          <a:p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for: pretest loop (loop body may not be executed at all); has initialization and update code; is useful with counters or if precise number of repetitions is known</a:t>
            </a:r>
          </a:p>
        </p:txBody>
      </p:sp>
    </p:spTree>
    <p:extLst>
      <p:ext uri="{BB962C8B-B14F-4D97-AF65-F5344CB8AC3E}">
        <p14:creationId xmlns:p14="http://schemas.microsoft.com/office/powerpoint/2010/main" val="371986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Exercise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 a C++ program to print all even numbers between 1 to n. - using loop: 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867944" y="3048000"/>
            <a:ext cx="5961856" cy="3125818"/>
            <a:chOff x="2267744" y="3046139"/>
            <a:chExt cx="6048672" cy="328007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l="5312" t="40156" r="78778" b="47047"/>
            <a:stretch/>
          </p:blipFill>
          <p:spPr>
            <a:xfrm>
              <a:off x="5580112" y="3046139"/>
              <a:ext cx="2736304" cy="151667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/>
            <a:srcRect l="5172" t="40157" r="77118" b="43109"/>
            <a:stretch/>
          </p:blipFill>
          <p:spPr>
            <a:xfrm>
              <a:off x="2267744" y="3064495"/>
              <a:ext cx="2736304" cy="149831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/>
            <a:srcRect l="4619" t="40156" r="77672" b="41141"/>
            <a:stretch/>
          </p:blipFill>
          <p:spPr>
            <a:xfrm>
              <a:off x="3707904" y="4725144"/>
              <a:ext cx="3600400" cy="16010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7365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E37431-20F0-4DD6-84A9-ED2B64494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E98B72-66C6-4AB4-AF0D-BA830DE863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7EAFC6-733F-403D-BB4D-05A3A2874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A36730-4CB0-4F61-AD11-A44C976583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9C79E1-F916-4929-A4F3-DE763D4BF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7334AB-16BD-4EC7-8C6B-4B5171600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39297F-CCF0-1A71-22FE-CA323935C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2" y="891652"/>
            <a:ext cx="4412021" cy="161033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Exercise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63240-6C90-598F-C2C2-9AF2E8FEC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791" y="4745317"/>
            <a:ext cx="4126272" cy="13751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r">
              <a:buNone/>
            </a:pPr>
            <a:r>
              <a:rPr lang="en-US" sz="24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Using loops to calculate the factorial of a positive integer entered by the user.</a:t>
            </a:r>
          </a:p>
        </p:txBody>
      </p:sp>
      <p:pic>
        <p:nvPicPr>
          <p:cNvPr id="4" name="Picture 3" descr="A computer screen shot of a code&#10;&#10;AI-generated content may be incorrect.">
            <a:extLst>
              <a:ext uri="{FF2B5EF4-FFF2-40B4-BE49-F238E27FC236}">
                <a16:creationId xmlns:a16="http://schemas.microsoft.com/office/drawing/2014/main" id="{CF406F4C-20B0-61CE-4E98-055E3F811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564" y="194553"/>
            <a:ext cx="6576436" cy="666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8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61AEA-AE6D-CCFE-E94A-2BE82BFA7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Do-while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FEECB8-2004-4854-53C4-103C9A2ED1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44" y="1219200"/>
            <a:ext cx="9537973" cy="5220429"/>
          </a:xfr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67717269-D27D-D75C-1498-DB1852325DF1}"/>
              </a:ext>
            </a:extLst>
          </p:cNvPr>
          <p:cNvSpPr txBox="1">
            <a:spLocks/>
          </p:cNvSpPr>
          <p:nvPr/>
        </p:nvSpPr>
        <p:spPr>
          <a:xfrm>
            <a:off x="7934176" y="1477645"/>
            <a:ext cx="12192000" cy="538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latin typeface="Times" panose="02020603050405020304" pitchFamily="18" charset="0"/>
                <a:cs typeface="Times" panose="02020603050405020304" pitchFamily="18" charset="0"/>
              </a:rPr>
              <a:t>Example Runs: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Input: 5</a:t>
            </a:r>
            <a:b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Output: Factorial of 5 = 120</a:t>
            </a:r>
          </a:p>
          <a:p>
            <a:pPr marL="0" indent="0">
              <a:buNone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Input: 0</a:t>
            </a:r>
            <a:b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Output: Factorial of 0 =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630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B104E-C077-1E5C-4AFD-0CBB9F21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loop </a:t>
            </a:r>
          </a:p>
        </p:txBody>
      </p:sp>
      <p:pic>
        <p:nvPicPr>
          <p:cNvPr id="6" name="Picture 5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55854673-64D6-84C2-F4F0-AE6F5CA6B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07" y="1219200"/>
            <a:ext cx="8204835" cy="5545471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DC67B5D-B17B-0143-E525-286F80274CBB}"/>
              </a:ext>
            </a:extLst>
          </p:cNvPr>
          <p:cNvSpPr txBox="1">
            <a:spLocks/>
          </p:cNvSpPr>
          <p:nvPr/>
        </p:nvSpPr>
        <p:spPr>
          <a:xfrm>
            <a:off x="7934176" y="1477645"/>
            <a:ext cx="12192000" cy="5380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u="sng" dirty="0">
                <a:latin typeface="Times" panose="02020603050405020304" pitchFamily="18" charset="0"/>
                <a:cs typeface="Times" panose="02020603050405020304" pitchFamily="18" charset="0"/>
              </a:rPr>
              <a:t>Example Runs:</a:t>
            </a:r>
            <a:endParaRPr lang="en-US" sz="2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Input: 5</a:t>
            </a:r>
            <a:b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Output: Factorial of 5 = 120</a:t>
            </a:r>
          </a:p>
          <a:p>
            <a:pPr marL="0" indent="0">
              <a:buNone/>
            </a:pP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Input: 0</a:t>
            </a:r>
            <a:b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</a:br>
            <a:r>
              <a:rPr lang="en-US" sz="2400" dirty="0">
                <a:latin typeface="Times" panose="02020603050405020304" pitchFamily="18" charset="0"/>
                <a:cs typeface="Times" panose="02020603050405020304" pitchFamily="18" charset="0"/>
              </a:rPr>
              <a:t>Output: Factorial of 0 = 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851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Nested Loops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132943" y="1219200"/>
            <a:ext cx="9672537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nested loop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loop inside the body of another loop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(row = 1; row &lt;= 3; row++)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                         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	for (col = 1; col &lt;= 3; col++)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{ 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cout &lt;&lt; row * col &lt;&lt; endl;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grpSp>
        <p:nvGrpSpPr>
          <p:cNvPr id="41989" name="Group 19"/>
          <p:cNvGrpSpPr>
            <a:grpSpLocks/>
          </p:cNvGrpSpPr>
          <p:nvPr/>
        </p:nvGrpSpPr>
        <p:grpSpPr bwMode="auto">
          <a:xfrm>
            <a:off x="4377221" y="2438399"/>
            <a:ext cx="1829027" cy="2971800"/>
            <a:chOff x="3475" y="2064"/>
            <a:chExt cx="1613" cy="1728"/>
          </a:xfrm>
        </p:grpSpPr>
        <p:sp>
          <p:nvSpPr>
            <p:cNvPr id="41995" name="Line 14"/>
            <p:cNvSpPr>
              <a:spLocks noChangeShapeType="1"/>
            </p:cNvSpPr>
            <p:nvPr/>
          </p:nvSpPr>
          <p:spPr bwMode="auto">
            <a:xfrm>
              <a:off x="3888" y="2304"/>
              <a:ext cx="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96" name="Line 15"/>
            <p:cNvSpPr>
              <a:spLocks noChangeShapeType="1"/>
            </p:cNvSpPr>
            <p:nvPr/>
          </p:nvSpPr>
          <p:spPr bwMode="auto">
            <a:xfrm>
              <a:off x="3744" y="3792"/>
              <a:ext cx="13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97" name="Line 16"/>
            <p:cNvSpPr>
              <a:spLocks noChangeShapeType="1"/>
            </p:cNvSpPr>
            <p:nvPr/>
          </p:nvSpPr>
          <p:spPr bwMode="auto">
            <a:xfrm>
              <a:off x="5088" y="230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98" name="Text Box 17"/>
            <p:cNvSpPr txBox="1">
              <a:spLocks noChangeArrowheads="1"/>
            </p:cNvSpPr>
            <p:nvPr/>
          </p:nvSpPr>
          <p:spPr bwMode="auto">
            <a:xfrm>
              <a:off x="3475" y="2064"/>
              <a:ext cx="1613" cy="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baseline="0" dirty="0">
                  <a:cs typeface="Times New Roman" panose="02020603050405020304" pitchFamily="18" charset="0"/>
                </a:rPr>
                <a:t>    </a:t>
              </a:r>
              <a:r>
                <a:rPr lang="en-US" altLang="en-US" b="1" baseline="0" dirty="0">
                  <a:solidFill>
                    <a:schemeClr val="accent2"/>
                  </a:solidFill>
                  <a:cs typeface="Times New Roman" panose="02020603050405020304" pitchFamily="18" charset="0"/>
                </a:rPr>
                <a:t>outer loop</a:t>
              </a:r>
            </a:p>
          </p:txBody>
        </p:sp>
      </p:grpSp>
      <p:grpSp>
        <p:nvGrpSpPr>
          <p:cNvPr id="41990" name="Group 20"/>
          <p:cNvGrpSpPr>
            <a:grpSpLocks/>
          </p:cNvGrpSpPr>
          <p:nvPr/>
        </p:nvGrpSpPr>
        <p:grpSpPr bwMode="auto">
          <a:xfrm>
            <a:off x="4682248" y="3451753"/>
            <a:ext cx="533400" cy="1219200"/>
            <a:chOff x="4128" y="2832"/>
            <a:chExt cx="672" cy="720"/>
          </a:xfrm>
        </p:grpSpPr>
        <p:sp>
          <p:nvSpPr>
            <p:cNvPr id="41992" name="Line 11"/>
            <p:cNvSpPr>
              <a:spLocks noChangeShapeType="1"/>
            </p:cNvSpPr>
            <p:nvPr/>
          </p:nvSpPr>
          <p:spPr bwMode="auto">
            <a:xfrm>
              <a:off x="4128" y="2832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93" name="Line 12"/>
            <p:cNvSpPr>
              <a:spLocks noChangeShapeType="1"/>
            </p:cNvSpPr>
            <p:nvPr/>
          </p:nvSpPr>
          <p:spPr bwMode="auto">
            <a:xfrm>
              <a:off x="4176" y="3552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94" name="Line 13"/>
            <p:cNvSpPr>
              <a:spLocks noChangeShapeType="1"/>
            </p:cNvSpPr>
            <p:nvPr/>
          </p:nvSpPr>
          <p:spPr bwMode="auto">
            <a:xfrm>
              <a:off x="4800" y="2832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991" name="Text Box 18"/>
          <p:cNvSpPr txBox="1">
            <a:spLocks noChangeArrowheads="1"/>
          </p:cNvSpPr>
          <p:nvPr/>
        </p:nvSpPr>
        <p:spPr bwMode="auto">
          <a:xfrm>
            <a:off x="4606048" y="2857499"/>
            <a:ext cx="1676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baseline="0" dirty="0">
                <a:solidFill>
                  <a:schemeClr val="accent2"/>
                </a:solidFill>
                <a:cs typeface="Times New Roman" panose="02020603050405020304" pitchFamily="18" charset="0"/>
              </a:rPr>
              <a:t>inner loop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F664CF-2B08-446F-901B-D66A6F7B366D}"/>
                  </a:ext>
                </a:extLst>
              </p14:cNvPr>
              <p14:cNvContentPartPr/>
              <p14:nvPr/>
            </p14:nvContentPartPr>
            <p14:xfrm>
              <a:off x="10013400" y="4642200"/>
              <a:ext cx="51480" cy="50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F664CF-2B08-446F-901B-D66A6F7B36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004040" y="4632840"/>
                <a:ext cx="70200" cy="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48886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Notes on Nested Loops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loop goes through all its 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repetitions for each repetition of outer loop</a:t>
            </a:r>
          </a:p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Inner loop repetitions complete 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sooner than outer loop</a:t>
            </a:r>
          </a:p>
          <a:p>
            <a:pPr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number of repetitions for inner loop is 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of number of repetitions of the two loops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In previous example, inner loop repeats 9 times</a:t>
            </a:r>
          </a:p>
        </p:txBody>
      </p:sp>
    </p:spTree>
    <p:extLst>
      <p:ext uri="{BB962C8B-B14F-4D97-AF65-F5344CB8AC3E}">
        <p14:creationId xmlns:p14="http://schemas.microsoft.com/office/powerpoint/2010/main" val="2036711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6DE6-3F30-D9CF-7C1A-46D2B2C06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DF2A7F-A067-AC33-0C5F-5CA3C4225D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199"/>
            <a:ext cx="7913680" cy="5638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04D1ADF-5191-5E01-55AD-173711E1D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141" y="1483524"/>
            <a:ext cx="4789015" cy="49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7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D14CD-CC7E-7065-57C6-65D50BE3B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312D06-0E0D-B69E-AF61-BFEDBCB5E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0817" y="3147111"/>
            <a:ext cx="2640726" cy="2271593"/>
          </a:xfrm>
          <a:prstGeom prst="rect">
            <a:avLst/>
          </a:prstGeom>
        </p:spPr>
      </p:pic>
      <p:pic>
        <p:nvPicPr>
          <p:cNvPr id="6" name="Picture 5" descr="A computer code with text&#10;&#10;AI-generated content may be incorrect.">
            <a:extLst>
              <a:ext uri="{FF2B5EF4-FFF2-40B4-BE49-F238E27FC236}">
                <a16:creationId xmlns:a16="http://schemas.microsoft.com/office/drawing/2014/main" id="{184837AA-E0D5-5383-E62D-6C93731EE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80" y="1243700"/>
            <a:ext cx="6439880" cy="52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6EB2-E8FE-EDFE-FC2A-7858ADB34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5AD6FA-6CE3-D53D-38B9-65223C74B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2551" y="2533525"/>
            <a:ext cx="2819794" cy="1790950"/>
          </a:xfrm>
          <a:prstGeom prst="rect">
            <a:avLst/>
          </a:prstGeom>
        </p:spPr>
      </p:pic>
      <p:pic>
        <p:nvPicPr>
          <p:cNvPr id="6" name="Picture 5" descr="A computer code with text&#10;&#10;AI-generated content may be incorrect.">
            <a:extLst>
              <a:ext uri="{FF2B5EF4-FFF2-40B4-BE49-F238E27FC236}">
                <a16:creationId xmlns:a16="http://schemas.microsoft.com/office/drawing/2014/main" id="{6914BC73-1B1A-F300-A8EC-8E6A7C1B7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9200"/>
            <a:ext cx="7561008" cy="54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77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075CE-AE11-ED7A-4442-D443E3172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Exercise (Find the output 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8E6633-9996-B36F-738D-90EB95FE0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1)  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x = 2;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      y = 4;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</a:rPr>
              <a:t>cout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&lt;&lt; x++ &lt;&lt; --y;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int count = 0, number = 0, limit = 4;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    do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{ number += 2; 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count++; }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while (count &lt; limit);</a:t>
            </a:r>
          </a:p>
          <a:p>
            <a:pPr marL="0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</a:rPr>
              <a:t>cout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&lt;&lt; number &lt;&lt; " " &lt;&lt; count &lt;&lt;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</a:rPr>
              <a:t>endl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;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9C1C6-3FAE-A664-65B0-D5F2DECC1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981" y="1623952"/>
            <a:ext cx="3448531" cy="8668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506461-5C31-6AFB-3626-FB5F03CBA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361" y="4555443"/>
            <a:ext cx="3686689" cy="63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5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Breaking Out of a Loop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use break to 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terminate execution of a loop</a:t>
            </a: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sparingly if at all – makes code harder to understand</a:t>
            </a:r>
          </a:p>
          <a:p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used in an 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inner loop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terminates that loop only 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4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returns to the outer loop</a:t>
            </a:r>
          </a:p>
        </p:txBody>
      </p:sp>
    </p:spTree>
    <p:extLst>
      <p:ext uri="{BB962C8B-B14F-4D97-AF65-F5344CB8AC3E}">
        <p14:creationId xmlns:p14="http://schemas.microsoft.com/office/powerpoint/2010/main" val="2302807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38585-DA82-E732-AF21-3888583E4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C1D0E1-D1CE-05D8-8BB0-1FD1535305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52" y="1361286"/>
            <a:ext cx="6459608" cy="520971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07C7AD-6362-E3DC-51B8-6A5FD14D97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704" y="1584209"/>
            <a:ext cx="3658111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3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E3891-662B-AAEA-EC31-91CE7B624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13" name="Picture 12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BF012D71-63D8-87A1-DDFE-516B271CC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32" y="3053080"/>
            <a:ext cx="3602625" cy="25095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4A0AA0-32AD-DB9C-FCAC-D291474A7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681" y="-55353"/>
            <a:ext cx="7280319" cy="691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02808-A44B-2902-7E55-DF8DDE2C5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Picture 4" descr="A computer code with text&#10;&#10;AI-generated content may be incorrect.">
            <a:extLst>
              <a:ext uri="{FF2B5EF4-FFF2-40B4-BE49-F238E27FC236}">
                <a16:creationId xmlns:a16="http://schemas.microsoft.com/office/drawing/2014/main" id="{B7C5C89B-D2CC-FDDA-FEAF-93D6EDE0A5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82" y="1341119"/>
            <a:ext cx="7998159" cy="53803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29869D3-C48D-905C-FC14-743D26AC4F4F}"/>
              </a:ext>
            </a:extLst>
          </p:cNvPr>
          <p:cNvSpPr txBox="1"/>
          <p:nvPr/>
        </p:nvSpPr>
        <p:spPr>
          <a:xfrm>
            <a:off x="7920318" y="1341119"/>
            <a:ext cx="6244814" cy="5161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1, j = 1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1, j = 2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Breaking inner loop when j = 3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Back to outer loop,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1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2, j = 1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2, j = 2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Breaking inner loop when j = 3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Back to outer loop,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2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3, j = 1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3, j = 2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Breaking inner loop when j = 3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Back to outer loop,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3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24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The continue Statement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use continue to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end of loop and prepare for next repetition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 and do-while loops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to test and repeat the loop if test condition is true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loop goes to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 step, then tests, and repeats loop if test condition is true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sparingly – like break, can make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program logic hard to follow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6" name="Content Placeholder 6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12C53888-3A81-7ACD-2F0B-EE793E1AD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98086"/>
            <a:ext cx="5388951" cy="42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162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4FA28-C8C2-8315-42D8-E410A0610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dirty="0"/>
              <a:t>Example using for loop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367CF-3CA1-E2D2-7F3E-57286F369C4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11" name="Picture 10" descr="A number on a black background&#10;&#10;Description automatically generated">
            <a:extLst>
              <a:ext uri="{FF2B5EF4-FFF2-40B4-BE49-F238E27FC236}">
                <a16:creationId xmlns:a16="http://schemas.microsoft.com/office/drawing/2014/main" id="{A827D74F-EF2E-5B54-488C-2D4B9D9619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767" y="5184172"/>
            <a:ext cx="2458233" cy="1386839"/>
          </a:xfrm>
          <a:prstGeom prst="rect">
            <a:avLst/>
          </a:prstGeom>
        </p:spPr>
      </p:pic>
      <p:pic>
        <p:nvPicPr>
          <p:cNvPr id="9" name="Picture 8" descr="A computer code with red and green text&#10;&#10;AI-generated content may be incorrect.">
            <a:extLst>
              <a:ext uri="{FF2B5EF4-FFF2-40B4-BE49-F238E27FC236}">
                <a16:creationId xmlns:a16="http://schemas.microsoft.com/office/drawing/2014/main" id="{8342948D-62F1-761D-89E2-B0EE1A0ED4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13928"/>
            <a:ext cx="9675774" cy="514402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AF1D0A4-029C-283F-1DA6-52258DECF24E}"/>
              </a:ext>
            </a:extLst>
          </p:cNvPr>
          <p:cNvSpPr txBox="1"/>
          <p:nvPr/>
        </p:nvSpPr>
        <p:spPr>
          <a:xfrm>
            <a:off x="8532841" y="1313928"/>
            <a:ext cx="6256750" cy="2368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1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2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Skipping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3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4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= 5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3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99C2-B183-0DB4-3C8E-C2D743078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Content Placeholder 3" descr="A computer code with text&#10;&#10;AI-generated content may be incorrect.">
            <a:extLst>
              <a:ext uri="{FF2B5EF4-FFF2-40B4-BE49-F238E27FC236}">
                <a16:creationId xmlns:a16="http://schemas.microsoft.com/office/drawing/2014/main" id="{6424D419-68FC-5465-FD4E-F0C845EFC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7510624" cy="55773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1B1C5E-285B-0E4A-D66C-91C13D729659}"/>
              </a:ext>
            </a:extLst>
          </p:cNvPr>
          <p:cNvSpPr txBox="1"/>
          <p:nvPr/>
        </p:nvSpPr>
        <p:spPr>
          <a:xfrm>
            <a:off x="7339405" y="1399780"/>
            <a:ext cx="6287844" cy="2364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 = 1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Skipping num = 2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num = 3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Skipping num = 4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num = 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66551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75FB8-07A4-A114-7F5E-5F28537DC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C9CAB1-070C-E161-CA47-E0AC8CBC08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229" y="1370791"/>
            <a:ext cx="6173061" cy="47726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94B9DB8-6FC1-438D-126C-03782ECC1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917" y="1945840"/>
            <a:ext cx="3620005" cy="168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06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730AF-8C24-F49F-33D3-A4E7F171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51FC6F-9ABF-8437-BFEB-3D064A1E6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413" y="1326326"/>
            <a:ext cx="6420027" cy="547436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1298F1-A488-8A57-CA08-45C60587D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055" y="1778695"/>
            <a:ext cx="3686689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4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A702E-42F4-003F-FC40-B52313513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Picture 3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5F8C9866-F6F4-0B5F-CEAB-576419CED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86" y="1219200"/>
            <a:ext cx="8441777" cy="5638800"/>
          </a:xfrm>
          <a:prstGeom prst="rect">
            <a:avLst/>
          </a:prstGeom>
        </p:spPr>
      </p:pic>
      <p:pic>
        <p:nvPicPr>
          <p:cNvPr id="8" name="Content Placeholder 7" descr="A diagram of a team output&#10;&#10;AI-generated content may be incorrect.">
            <a:extLst>
              <a:ext uri="{FF2B5EF4-FFF2-40B4-BE49-F238E27FC236}">
                <a16:creationId xmlns:a16="http://schemas.microsoft.com/office/drawing/2014/main" id="{CFBF2A72-B705-44AF-80C2-B38D9144F9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939" y="1033705"/>
            <a:ext cx="3009900" cy="1628775"/>
          </a:xfrm>
        </p:spPr>
      </p:pic>
    </p:spTree>
    <p:extLst>
      <p:ext uri="{BB962C8B-B14F-4D97-AF65-F5344CB8AC3E}">
        <p14:creationId xmlns:p14="http://schemas.microsoft.com/office/powerpoint/2010/main" val="109101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157B4-881C-BC7F-FEAA-86A1E3BF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the output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E103E9C-6BB0-2E17-BBBB-1F54C5FA6B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6434426" cy="1524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649BB1-D265-9508-DDD3-D26744F42F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6662" y="1371515"/>
            <a:ext cx="3658111" cy="6096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2B445-7E4D-039A-1E63-3D419F240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98" y="2756059"/>
            <a:ext cx="4885364" cy="13587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697CC5F-84EF-2D4E-8E7C-FD7B8E5D13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9501" y="2956073"/>
            <a:ext cx="4013444" cy="7286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A203AC-2EC0-33EA-EE77-A04D13E8DA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98" y="4127660"/>
            <a:ext cx="4354108" cy="143222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E0D8D0-B70A-C284-03A8-9749ED8CFE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709" y="4645094"/>
            <a:ext cx="3829584" cy="37152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3AE484-853D-DC68-2A12-ECC0517B24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98" y="5387648"/>
            <a:ext cx="3464471" cy="1302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25E4B3-E825-6C70-4686-814FFF4C93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4814" y="5977011"/>
            <a:ext cx="3429479" cy="41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58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2DD3E-F603-7757-D2E7-D05BD26F2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using while loop </a:t>
            </a:r>
          </a:p>
        </p:txBody>
      </p:sp>
      <p:pic>
        <p:nvPicPr>
          <p:cNvPr id="9" name="Picture 8" descr="A black screen with white text&#10;&#10;Description automatically generated">
            <a:extLst>
              <a:ext uri="{FF2B5EF4-FFF2-40B4-BE49-F238E27FC236}">
                <a16:creationId xmlns:a16="http://schemas.microsoft.com/office/drawing/2014/main" id="{335C0000-F0D7-57E4-3BCA-3BE139445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948" y="963988"/>
            <a:ext cx="4519052" cy="2293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891D02E-507E-4AF3-AA25-A1F3322EA1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3988"/>
            <a:ext cx="7876032" cy="602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3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Identify the problem in the following program. What happens if you compile and execute the program?</a:t>
            </a:r>
          </a:p>
          <a:p>
            <a:pPr marL="1828800" lvl="4" indent="0">
              <a:buNone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main()</a:t>
            </a:r>
          </a:p>
          <a:p>
            <a:pPr marL="1828800" lvl="4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1828800" lvl="4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828800" lvl="4" indent="0">
              <a:buNone/>
            </a:pPr>
            <a:r>
              <a:rPr lang="ar-E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5;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0;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--)</a:t>
            </a:r>
          </a:p>
          <a:p>
            <a:pPr marL="1828800" lvl="4" indent="0">
              <a:buNone/>
            </a:pPr>
            <a:r>
              <a:rPr lang="ar-E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++;</a:t>
            </a:r>
          </a:p>
          <a:p>
            <a:pPr marL="1828800" lvl="4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return 0;</a:t>
            </a:r>
          </a:p>
          <a:p>
            <a:pPr marL="1828800" lvl="4" indent="0">
              <a:buNone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2352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B296-EF3C-51E2-C6B7-1178F6A8A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More Mathematical Library Functions</a:t>
            </a:r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21793898-4A79-22EB-9E50-B8C1B1F6CB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Require </a:t>
            </a:r>
            <a:r>
              <a:rPr lang="en-US" altLang="en-US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cmath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header file</a:t>
            </a:r>
          </a:p>
          <a:p>
            <a:pPr eaLnBrk="1" hangingPunct="1"/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Take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double as input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, return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a double</a:t>
            </a:r>
          </a:p>
          <a:p>
            <a:pPr eaLnBrk="1" hangingPunct="1"/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Commonly used functions:</a:t>
            </a:r>
          </a:p>
          <a:p>
            <a:pPr eaLnBrk="1" hangingPunct="1"/>
            <a:endParaRPr lang="en-US" altLang="en-US" dirty="0"/>
          </a:p>
        </p:txBody>
      </p:sp>
      <p:graphicFrame>
        <p:nvGraphicFramePr>
          <p:cNvPr id="4" name="Group 32">
            <a:extLst>
              <a:ext uri="{FF2B5EF4-FFF2-40B4-BE49-F238E27FC236}">
                <a16:creationId xmlns:a16="http://schemas.microsoft.com/office/drawing/2014/main" id="{53CF63AE-7A34-E541-F49C-3974DC65BEE2}"/>
              </a:ext>
            </a:extLst>
          </p:cNvPr>
          <p:cNvGraphicFramePr>
            <a:graphicFrameLocks noGrp="1"/>
          </p:cNvGraphicFramePr>
          <p:nvPr/>
        </p:nvGraphicFramePr>
        <p:xfrm>
          <a:off x="2679405" y="3429000"/>
          <a:ext cx="7150395" cy="2717802"/>
        </p:xfrm>
        <a:graphic>
          <a:graphicData uri="http://schemas.openxmlformats.org/drawingml/2006/table">
            <a:tbl>
              <a:tblPr/>
              <a:tblGrid>
                <a:gridCol w="1698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15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0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sin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Sine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cos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Cosine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tan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Tangent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5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sqrt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Square root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log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Natural (e) log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41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-16" charset="0"/>
                          <a:ea typeface="ヒラギノ角ゴ Pro W3" pitchFamily="-16" charset="-128"/>
                        </a:rPr>
                        <a:t>abs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Absolute value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(takes and returns an </a:t>
                      </a:r>
                      <a:r>
                        <a:rPr kumimoji="0" lang="en-US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int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ヒラギノ角ゴ Pro W3" pitchFamily="-16" charset="-128"/>
                        </a:rPr>
                        <a:t>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ヒラギノ角ゴ Pro W3" pitchFamily="-16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FFE40-7AFB-0EB1-0660-C73A8A40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More Mathematical Library Functions</a:t>
            </a:r>
          </a:p>
        </p:txBody>
      </p:sp>
      <p:sp>
        <p:nvSpPr>
          <p:cNvPr id="57347" name="Content Placeholder 2">
            <a:extLst>
              <a:ext uri="{FF2B5EF4-FFF2-40B4-BE49-F238E27FC236}">
                <a16:creationId xmlns:a16="http://schemas.microsoft.com/office/drawing/2014/main" id="{B3C70417-9E60-A0F2-D5F1-7E2E633F74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rand(): returns a random number (int) between 0 and the largest int (</a:t>
            </a:r>
            <a:r>
              <a:rPr lang="en-US" b="1" dirty="0"/>
              <a:t>32767</a:t>
            </a:r>
            <a:r>
              <a:rPr lang="en-US" dirty="0"/>
              <a:t> 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) the compute holds. Yields same sequence of numbers each time program is run.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5" name="Picture 4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012B5CC1-84DE-2CDE-C0D4-5101A0F9B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3" y="2664218"/>
            <a:ext cx="5727260" cy="3881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D351CFD-7774-0205-31C3-9E5AF783D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63" y="3569270"/>
            <a:ext cx="3743847" cy="924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/>
              <a:t>More on Random Numbers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These require </a:t>
            </a:r>
            <a:r>
              <a:rPr lang="en-US" altLang="en-US" sz="3600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cstdlib</a:t>
            </a:r>
            <a:r>
              <a:rPr lang="en-US" altLang="en-US" sz="3600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header file</a:t>
            </a:r>
          </a:p>
          <a:p>
            <a:r>
              <a:rPr lang="en-US" altLang="en-US" sz="3600" dirty="0" err="1">
                <a:latin typeface="Times" panose="02020603050405020304" pitchFamily="18" charset="0"/>
                <a:cs typeface="Times" panose="02020603050405020304" pitchFamily="18" charset="0"/>
              </a:rPr>
              <a:t>srand</a:t>
            </a:r>
            <a:r>
              <a:rPr lang="en-US" altLang="en-US" sz="3600" dirty="0">
                <a:latin typeface="Times" panose="02020603050405020304" pitchFamily="18" charset="0"/>
                <a:cs typeface="Times" panose="02020603050405020304" pitchFamily="18" charset="0"/>
              </a:rPr>
              <a:t>(x): initializes random number generator with unsigned int x</a:t>
            </a:r>
          </a:p>
          <a:p>
            <a:endParaRPr lang="en-US" sz="59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32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US" sz="58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54FFB6-F5F4-9DCC-757A-3827E9BDB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279" y="2600775"/>
            <a:ext cx="4384109" cy="42008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3319A5-1B65-8AC0-0A0E-D5D0BE111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7271" y="3029602"/>
            <a:ext cx="4239846" cy="15461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2FD832-9FCC-A246-3A37-A92DA5AB9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271" y="4697631"/>
            <a:ext cx="4675217" cy="1639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45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E6ED4-E129-3378-5FBC-DEE3ABC01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 () function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3AF2C-3864-0081-3FE1-4D7A2EF29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Use time() to generate different seed values each time that a program runs:</a:t>
            </a:r>
          </a:p>
          <a:p>
            <a:pPr marL="1371600" lvl="3" indent="0">
              <a:buNone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#include &lt;</a:t>
            </a: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ctime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&gt; //needed for time()</a:t>
            </a:r>
          </a:p>
          <a:p>
            <a:pPr marL="1371600" lvl="3" indent="0">
              <a:buNone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…</a:t>
            </a:r>
          </a:p>
          <a:p>
            <a:pPr marL="1371600" lvl="3" indent="0">
              <a:buNone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unsigned seed = time(0);</a:t>
            </a:r>
          </a:p>
          <a:p>
            <a:pPr marL="1371600" lvl="3" indent="0">
              <a:buNone/>
            </a:pPr>
            <a:r>
              <a:rPr lang="en-US" sz="2800" dirty="0" err="1">
                <a:latin typeface="Times" panose="02020603050405020304" pitchFamily="18" charset="0"/>
                <a:cs typeface="Times" panose="02020603050405020304" pitchFamily="18" charset="0"/>
              </a:rPr>
              <a:t>srand</a:t>
            </a: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(seed);</a:t>
            </a:r>
            <a:endParaRPr lang="en-US" sz="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6D81F3-5E17-296A-1F56-1FB8F1222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537" y="1806145"/>
            <a:ext cx="4703237" cy="4719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8F389E2-4606-454D-A9C9-F7C8504C39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64" y="3843267"/>
            <a:ext cx="2494122" cy="24025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CCA555-EDA4-8EEB-D83E-73324E52A6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4849" y="3843267"/>
            <a:ext cx="3054909" cy="216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1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0BD43-3D8C-273B-8202-756690624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Rand() function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1875A-7BB6-EE2B-38AC-471F76DDF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" panose="02020603050405020304" pitchFamily="18" charset="0"/>
                <a:cs typeface="Times" panose="02020603050405020304" pitchFamily="18" charset="0"/>
              </a:rPr>
              <a:t>Random numbers can be scaled to a range:</a:t>
            </a:r>
          </a:p>
          <a:p>
            <a:pPr marL="914400" lvl="2" indent="0">
              <a:buNone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int max=6;</a:t>
            </a:r>
          </a:p>
          <a:p>
            <a:pPr marL="914400" lvl="2" indent="0">
              <a:buNone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int num;</a:t>
            </a:r>
          </a:p>
          <a:p>
            <a:pPr marL="914400" lvl="2" indent="0">
              <a:buNone/>
            </a:pPr>
            <a:r>
              <a:rPr lang="en-US" sz="2800" dirty="0">
                <a:latin typeface="Times" panose="02020603050405020304" pitchFamily="18" charset="0"/>
                <a:cs typeface="Times" panose="02020603050405020304" pitchFamily="18" charset="0"/>
              </a:rPr>
              <a:t>num = rand() % max + 1;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05D560-5555-E58E-31D0-8D53919CB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320" y="3282470"/>
            <a:ext cx="4239217" cy="34390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5D3066-106F-56A0-3045-62074A5763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704" y="1952019"/>
            <a:ext cx="3772426" cy="12003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2027F-010C-2CC7-5318-F2A635CE6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704" y="3429000"/>
            <a:ext cx="3772426" cy="16290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AC923F-FD65-2D53-9EF5-A2C12B5C8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704" y="5334665"/>
            <a:ext cx="3781953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3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F9044-D7FE-FB77-D265-E9161A1C7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Types of Programming Errors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A807B-7595-BBAD-793E-F5F7C5F3B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 Errors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 errors mean that they don’t follow a correct sequence in the computer language.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Runtime Errors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Runtime errors in a program are the errors that occur while the program is running after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being successfully compiled.</a:t>
            </a:r>
          </a:p>
          <a:p>
            <a:pPr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Logical Errors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Logical errors are the hardest of all error types to detect. They do not cause the program to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crash or simply not work at all, they cause it to “misbehave” in some way.</a:t>
            </a:r>
          </a:p>
          <a:p>
            <a:pPr>
              <a:lnSpc>
                <a:spcPct val="20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774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E9516-F5D7-B3C7-9E46-29218FB1B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(syntax error)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2ADAB1-EAD7-E64B-C2F2-6C40EB023B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219199"/>
            <a:ext cx="5392905" cy="29895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122D02-BD6A-5DA0-76E9-1D66707124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3816" y="1219198"/>
            <a:ext cx="6613470" cy="20196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01BF78-AC11-A0A8-03C0-C2057B6CB3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52" y="4525828"/>
            <a:ext cx="4388659" cy="20363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B5D0250-54AA-B562-E17A-C575411C4B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3816" y="4458077"/>
            <a:ext cx="5877745" cy="14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5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9CF16-7AF1-8C55-D63C-6704AAFAA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tabLst>
                <a:tab pos="4668838" algn="l"/>
              </a:tabLst>
            </a:pPr>
            <a:r>
              <a:rPr lang="en-US" dirty="0"/>
              <a:t> example(Runtime Errors)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759FCA-494E-A4C0-2A35-8AEA41A38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1120"/>
            <a:ext cx="7528142" cy="25963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E9BC4-AE85-6390-2C72-07D72702C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458" y="3573072"/>
            <a:ext cx="7528142" cy="318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37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o While Loop in C++ | Syntax and Examples of Do While Loop in C++">
            <a:extLst>
              <a:ext uri="{FF2B5EF4-FFF2-40B4-BE49-F238E27FC236}">
                <a16:creationId xmlns:a16="http://schemas.microsoft.com/office/drawing/2014/main" id="{BC123A6E-5111-985A-466F-45FE462CC8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74"/>
          <a:stretch>
            <a:fillRect/>
          </a:stretch>
        </p:blipFill>
        <p:spPr bwMode="auto">
          <a:xfrm>
            <a:off x="20" y="10"/>
            <a:ext cx="12191979" cy="6857988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4441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02A81-3404-44AF-A066-BDC17B8AF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(Logical Errors)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84076-57F0-A80B-1FC4-F1E509556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4" y="1441328"/>
            <a:ext cx="6075124" cy="2779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5ECD2B5-12E2-0BB2-3024-61E286411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118" y="1219200"/>
            <a:ext cx="5878882" cy="3233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E0EB18-C914-7C1A-3E82-2EB350B69F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85" y="4221271"/>
            <a:ext cx="5715798" cy="25911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83BD97-C985-71FD-5974-A5E908CC7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4371" y="4293201"/>
            <a:ext cx="5557629" cy="251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663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1CEF2E-5A65-1D30-6BD8-FE700F0E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altLang="en-US" b="1" dirty="0"/>
              <a:t>The do-while Loop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do-while: a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post-test loop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execute the loop, then test the expression.</a:t>
            </a:r>
          </a:p>
          <a:p>
            <a:pPr algn="l" rtl="0">
              <a:lnSpc>
                <a:spcPct val="90000"/>
              </a:lnSpc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Format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1" algn="l" rtl="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do</a:t>
            </a:r>
          </a:p>
          <a:p>
            <a:pPr lvl="1" algn="l" rtl="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;// or block in{ }</a:t>
            </a:r>
          </a:p>
          <a:p>
            <a:pPr lvl="1" algn="l" rtl="0">
              <a:lnSpc>
                <a:spcPct val="90000"/>
              </a:lnSpc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while 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 that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semicolon is required </a:t>
            </a:r>
          </a:p>
          <a:p>
            <a:pPr marL="0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after  do while(</a:t>
            </a:r>
            <a:r>
              <a:rPr lang="en-US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3" descr="0506sowc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20" y="2240279"/>
            <a:ext cx="4770120" cy="40728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581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do-while Loop Notes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always executes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least once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Execution continues as long as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 is true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the loop is exited when condition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becomes false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} are required,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if the body contains a single statement</a:t>
            </a:r>
          </a:p>
          <a:p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after (condition) is also required</a:t>
            </a:r>
          </a:p>
        </p:txBody>
      </p:sp>
    </p:spTree>
    <p:extLst>
      <p:ext uri="{BB962C8B-B14F-4D97-AF65-F5344CB8AC3E}">
        <p14:creationId xmlns:p14="http://schemas.microsoft.com/office/powerpoint/2010/main" val="1741518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3585-CB0E-8D39-3044-70D425029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Program that prints the numbers from 1 to 10 using a do-while loop: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BC244F-1DD7-F5AD-EBC9-F368CD91A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0382" y="1388382"/>
            <a:ext cx="6953498" cy="51216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525FC5-3015-4DD2-8675-7AEFF20D4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8080"/>
            <a:ext cx="5549707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8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15876</TotalTime>
  <Words>1828</Words>
  <Application>Microsoft Office PowerPoint</Application>
  <PresentationFormat>Widescreen</PresentationFormat>
  <Paragraphs>308</Paragraphs>
  <Slides>61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Aptos</vt:lpstr>
      <vt:lpstr>Aptos Display</vt:lpstr>
      <vt:lpstr>Arial</vt:lpstr>
      <vt:lpstr>Calibri</vt:lpstr>
      <vt:lpstr>Courier New</vt:lpstr>
      <vt:lpstr>Times</vt:lpstr>
      <vt:lpstr>Times New Roman</vt:lpstr>
      <vt:lpstr>Wingdings</vt:lpstr>
      <vt:lpstr>Office Theme</vt:lpstr>
      <vt:lpstr>Fundamental Of Structured Programming Lecture 8 </vt:lpstr>
      <vt:lpstr>PowerPoint Presentation</vt:lpstr>
      <vt:lpstr>Exercise </vt:lpstr>
      <vt:lpstr>Exercise (Find the output )</vt:lpstr>
      <vt:lpstr>Find the output </vt:lpstr>
      <vt:lpstr>PowerPoint Presentation</vt:lpstr>
      <vt:lpstr>The do-while Loop</vt:lpstr>
      <vt:lpstr>do-while Loop Notes</vt:lpstr>
      <vt:lpstr>Example: Program that prints the numbers from 1 to 10 using a do-while loop: </vt:lpstr>
      <vt:lpstr>Example: sum number from 1 to 10</vt:lpstr>
      <vt:lpstr>Example:</vt:lpstr>
      <vt:lpstr>Example</vt:lpstr>
      <vt:lpstr>Menu-Driven Program Example</vt:lpstr>
      <vt:lpstr>Example </vt:lpstr>
      <vt:lpstr>Output </vt:lpstr>
      <vt:lpstr>Example </vt:lpstr>
      <vt:lpstr>PowerPoint Presentation</vt:lpstr>
      <vt:lpstr>The for Loop</vt:lpstr>
      <vt:lpstr>for Loop - Mechanics</vt:lpstr>
      <vt:lpstr>for Loop Example</vt:lpstr>
      <vt:lpstr>Example: print number </vt:lpstr>
      <vt:lpstr>Example </vt:lpstr>
      <vt:lpstr>Example: Sum number from 1 to 10 </vt:lpstr>
      <vt:lpstr>Example: program that calculates the sum of 10 numbers entered by the user</vt:lpstr>
      <vt:lpstr>for Loop Modifications</vt:lpstr>
      <vt:lpstr>More for Loop Modifications  </vt:lpstr>
      <vt:lpstr>Sentinels</vt:lpstr>
      <vt:lpstr>Sentinel Example</vt:lpstr>
      <vt:lpstr>Example </vt:lpstr>
      <vt:lpstr>Deciding Which Loop to Use</vt:lpstr>
      <vt:lpstr>Exercise</vt:lpstr>
      <vt:lpstr>Exercise</vt:lpstr>
      <vt:lpstr>Do-while </vt:lpstr>
      <vt:lpstr>For loop </vt:lpstr>
      <vt:lpstr>Nested Loops</vt:lpstr>
      <vt:lpstr>Notes on Nested Loops</vt:lpstr>
      <vt:lpstr>Example </vt:lpstr>
      <vt:lpstr>Example </vt:lpstr>
      <vt:lpstr>Example </vt:lpstr>
      <vt:lpstr>Breaking Out of a Loop</vt:lpstr>
      <vt:lpstr>Example </vt:lpstr>
      <vt:lpstr>Example </vt:lpstr>
      <vt:lpstr>Example </vt:lpstr>
      <vt:lpstr>The continue Statement</vt:lpstr>
      <vt:lpstr>Example using for loop </vt:lpstr>
      <vt:lpstr>Example </vt:lpstr>
      <vt:lpstr>Example </vt:lpstr>
      <vt:lpstr>Example </vt:lpstr>
      <vt:lpstr>Example </vt:lpstr>
      <vt:lpstr>Example using while loop </vt:lpstr>
      <vt:lpstr>Example</vt:lpstr>
      <vt:lpstr>More Mathematical Library Functions</vt:lpstr>
      <vt:lpstr>More Mathematical Library Functions</vt:lpstr>
      <vt:lpstr>More on Random Numbers</vt:lpstr>
      <vt:lpstr>Rand () function </vt:lpstr>
      <vt:lpstr>Rand() function </vt:lpstr>
      <vt:lpstr>Basic Types of Programming Errors</vt:lpstr>
      <vt:lpstr>Example (syntax error)</vt:lpstr>
      <vt:lpstr> example(Runtime Errors)</vt:lpstr>
      <vt:lpstr>Example (Logical Errors)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Of Structured Programming Lecture 8 </dc:title>
  <dc:creator>naglaa fatfey</dc:creator>
  <cp:lastModifiedBy>Ahmed Yousry</cp:lastModifiedBy>
  <cp:revision>248</cp:revision>
  <dcterms:created xsi:type="dcterms:W3CDTF">2024-09-27T09:13:16Z</dcterms:created>
  <dcterms:modified xsi:type="dcterms:W3CDTF">2025-11-27T11:19:04Z</dcterms:modified>
</cp:coreProperties>
</file>